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5"/>
  </p:notesMasterIdLst>
  <p:handoutMasterIdLst>
    <p:handoutMasterId r:id="rId146"/>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57" r:id="rId128"/>
    <p:sldId id="1058" r:id="rId129"/>
    <p:sldId id="865" r:id="rId130"/>
    <p:sldId id="414" r:id="rId131"/>
    <p:sldId id="995" r:id="rId132"/>
    <p:sldId id="1048" r:id="rId133"/>
    <p:sldId id="1051" r:id="rId134"/>
    <p:sldId id="1006" r:id="rId135"/>
    <p:sldId id="1040" r:id="rId136"/>
    <p:sldId id="1039" r:id="rId137"/>
    <p:sldId id="1049" r:id="rId138"/>
    <p:sldId id="1032" r:id="rId139"/>
    <p:sldId id="1033" r:id="rId140"/>
    <p:sldId id="1034" r:id="rId141"/>
    <p:sldId id="1035" r:id="rId142"/>
    <p:sldId id="1036" r:id="rId143"/>
    <p:sldId id="1037" r:id="rId1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71" autoAdjust="0"/>
    <p:restoredTop sz="94433" autoAdjust="0"/>
  </p:normalViewPr>
  <p:slideViewPr>
    <p:cSldViewPr snapToGrid="0">
      <p:cViewPr varScale="1">
        <p:scale>
          <a:sx n="101" d="100"/>
          <a:sy n="101" d="100"/>
        </p:scale>
        <p:origin x="192" y="32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8/4/21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C1D766-7206-7640-902E-A53686A4A262}"/>
              </a:ext>
            </a:extLst>
          </p:cNvPr>
          <p:cNvPicPr>
            <a:picLocks noChangeAspect="1"/>
          </p:cNvPicPr>
          <p:nvPr/>
        </p:nvPicPr>
        <p:blipFill>
          <a:blip r:embed="rId2"/>
          <a:stretch>
            <a:fillRect/>
          </a:stretch>
        </p:blipFill>
        <p:spPr>
          <a:xfrm>
            <a:off x="742012" y="1242155"/>
            <a:ext cx="6483247" cy="1620812"/>
          </a:xfrm>
          <a:prstGeom prst="rect">
            <a:avLst/>
          </a:prstGeom>
        </p:spPr>
      </p:pic>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C6DB3-6DA5-024E-B4BD-2085133A12FF}"/>
              </a:ext>
            </a:extLst>
          </p:cNvPr>
          <p:cNvPicPr>
            <a:picLocks noChangeAspect="1"/>
          </p:cNvPicPr>
          <p:nvPr/>
        </p:nvPicPr>
        <p:blipFill>
          <a:blip r:embed="rId2"/>
          <a:stretch>
            <a:fillRect/>
          </a:stretch>
        </p:blipFill>
        <p:spPr>
          <a:xfrm>
            <a:off x="457200" y="821606"/>
            <a:ext cx="7872412" cy="4321894"/>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20544118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127</a:t>
            </a:fld>
            <a:endParaRPr lang="en-US"/>
          </a:p>
        </p:txBody>
      </p:sp>
    </p:spTree>
    <p:extLst>
      <p:ext uri="{BB962C8B-B14F-4D97-AF65-F5344CB8AC3E}">
        <p14:creationId xmlns:p14="http://schemas.microsoft.com/office/powerpoint/2010/main" val="13712188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129</a:t>
            </a:fld>
            <a:endParaRPr lang="en-US"/>
          </a:p>
        </p:txBody>
      </p:sp>
    </p:spTree>
    <p:extLst>
      <p:ext uri="{BB962C8B-B14F-4D97-AF65-F5344CB8AC3E}">
        <p14:creationId xmlns:p14="http://schemas.microsoft.com/office/powerpoint/2010/main" val="27990263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130</a:t>
            </a:fld>
            <a:endParaRPr lang="en-US"/>
          </a:p>
        </p:txBody>
      </p:sp>
    </p:spTree>
    <p:extLst>
      <p:ext uri="{BB962C8B-B14F-4D97-AF65-F5344CB8AC3E}">
        <p14:creationId xmlns:p14="http://schemas.microsoft.com/office/powerpoint/2010/main" val="2919429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133</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134</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Tree>
    <p:extLst>
      <p:ext uri="{BB962C8B-B14F-4D97-AF65-F5344CB8AC3E}">
        <p14:creationId xmlns:p14="http://schemas.microsoft.com/office/powerpoint/2010/main" val="3032907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140</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normAutofit fontScale="62500" lnSpcReduction="20000"/>
          </a:bodyPr>
          <a:lstStyle/>
          <a:p>
            <a:pPr marL="0" indent="0">
              <a:buNone/>
            </a:pPr>
            <a:r>
              <a:rPr lang="en-US" dirty="0"/>
              <a:t>Day 1</a:t>
            </a:r>
          </a:p>
          <a:p>
            <a:r>
              <a:rPr lang="en-US" dirty="0"/>
              <a:t>Introduction</a:t>
            </a:r>
          </a:p>
          <a:p>
            <a:r>
              <a:rPr lang="en-US" dirty="0"/>
              <a:t>Basic model taxonomy</a:t>
            </a:r>
          </a:p>
          <a:p>
            <a:r>
              <a:rPr lang="en-US" dirty="0"/>
              <a:t>Simple Markov cohort model</a:t>
            </a:r>
          </a:p>
          <a:p>
            <a:r>
              <a:rPr lang="en-US" dirty="0"/>
              <a:t>Incorporating PSA</a:t>
            </a:r>
          </a:p>
          <a:p>
            <a:r>
              <a:rPr lang="en-US" dirty="0"/>
              <a:t>Cost-effectiveness analysis</a:t>
            </a:r>
          </a:p>
          <a:p>
            <a:pPr marL="0" indent="0">
              <a:buNone/>
            </a:pPr>
            <a:endParaRPr lang="en-US" dirty="0"/>
          </a:p>
          <a:p>
            <a:pPr marL="0" indent="0">
              <a:buNone/>
            </a:pPr>
            <a:r>
              <a:rPr lang="en-US" dirty="0"/>
              <a:t>Day 2</a:t>
            </a:r>
          </a:p>
          <a:p>
            <a:r>
              <a:rPr lang="en-US" dirty="0"/>
              <a:t>Simple Markov cohort model in hesim</a:t>
            </a:r>
          </a:p>
          <a:p>
            <a:r>
              <a:rPr lang="en-US" dirty="0"/>
              <a:t>Semi-Markov multi-state model</a:t>
            </a:r>
          </a:p>
          <a:p>
            <a:r>
              <a:rPr lang="en-US" dirty="0"/>
              <a:t>Partitioned survival model </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 (other R packages such as </a:t>
            </a:r>
            <a:r>
              <a:rPr lang="en-US" dirty="0">
                <a:latin typeface="Lucida Console" panose="020B0609040504020204" pitchFamily="49" charset="0"/>
              </a:rPr>
              <a:t>BCEA</a:t>
            </a:r>
            <a:r>
              <a:rPr lang="en-US" dirty="0"/>
              <a:t> could also be considered)</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b="1"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17949</TotalTime>
  <Words>12511</Words>
  <Application>Microsoft Macintosh PowerPoint</Application>
  <PresentationFormat>On-screen Show (16:9)</PresentationFormat>
  <Paragraphs>1750</Paragraphs>
  <Slides>143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143</vt:i4>
      </vt:variant>
    </vt:vector>
  </HeadingPairs>
  <TitlesOfParts>
    <vt:vector size="151"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PowerPoint Presentation</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1341</cp:revision>
  <cp:lastPrinted>2020-10-13T05:30:04Z</cp:lastPrinted>
  <dcterms:created xsi:type="dcterms:W3CDTF">2014-12-05T18:34:48Z</dcterms:created>
  <dcterms:modified xsi:type="dcterms:W3CDTF">2021-08-04T18:02:21Z</dcterms:modified>
  <cp:category/>
</cp:coreProperties>
</file>